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74" r:id="rId4"/>
    <p:sldId id="257" r:id="rId5"/>
    <p:sldId id="271" r:id="rId6"/>
    <p:sldId id="272" r:id="rId7"/>
    <p:sldId id="269" r:id="rId8"/>
    <p:sldId id="273" r:id="rId9"/>
    <p:sldId id="262" r:id="rId10"/>
    <p:sldId id="263" r:id="rId11"/>
    <p:sldId id="264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1" autoAdjust="0"/>
    <p:restoredTop sz="94671" autoAdjust="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54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5080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8676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9626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2916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819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7734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6698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0492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6309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5065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2100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77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12" Type="http://schemas.openxmlformats.org/officeDocument/2006/relationships/image" Target="../media/image70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&#1089;&#1087;&#1086;&#1088;&#1090;.&#1077;&#1088;&#1084;&#1086;&#1073;&#1088;.&#1088;&#1092;/sveden/education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8.jpeg"/><Relationship Id="rId4" Type="http://schemas.openxmlformats.org/officeDocument/2006/relationships/oleObject" Target="../embeddings/oleObject3.bin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429000" y="2438400"/>
            <a:ext cx="5105400" cy="286816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Направления деятельности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перспективы развития</a:t>
            </a:r>
            <a:endParaRPr lang="ru-RU" sz="3200" i="1" dirty="0">
              <a:solidFill>
                <a:srgbClr val="00B05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subTitle" idx="1"/>
          </p:nvPr>
        </p:nvSpPr>
        <p:spPr>
          <a:xfrm>
            <a:off x="2971800" y="609600"/>
            <a:ext cx="5800578" cy="110124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МБУДО «Ермаковская спортивная школа «</a:t>
            </a:r>
            <a:r>
              <a:rPr lang="ru-RU" sz="3600" dirty="0" err="1" smtClean="0">
                <a:solidFill>
                  <a:schemeClr val="bg1"/>
                </a:solidFill>
              </a:rPr>
              <a:t>Ланс</a:t>
            </a:r>
            <a:r>
              <a:rPr lang="ru-RU" sz="3600" dirty="0" smtClean="0">
                <a:solidFill>
                  <a:schemeClr val="bg1"/>
                </a:solidFill>
              </a:rPr>
              <a:t>»</a:t>
            </a:r>
            <a:endParaRPr lang="ru-RU" sz="3600" dirty="0">
              <a:solidFill>
                <a:schemeClr val="bg1"/>
              </a:solidFill>
            </a:endParaRPr>
          </a:p>
        </p:txBody>
      </p:sp>
      <p:graphicFrame>
        <p:nvGraphicFramePr>
          <p:cNvPr id="13313" name="Object 1"/>
          <p:cNvGraphicFramePr>
            <a:graphicFrameLocks noChangeAspect="1"/>
          </p:cNvGraphicFramePr>
          <p:nvPr/>
        </p:nvGraphicFramePr>
        <p:xfrm>
          <a:off x="500034" y="428604"/>
          <a:ext cx="1743075" cy="1876425"/>
        </p:xfrm>
        <a:graphic>
          <a:graphicData uri="http://schemas.openxmlformats.org/presentationml/2006/ole">
            <p:oleObj spid="_x0000_s13313" name="PDF" r:id="rId3" imgW="0" imgH="0" progId="FoxitReader.Document">
              <p:embed/>
            </p:oleObj>
          </a:graphicData>
        </a:graphic>
      </p:graphicFrame>
    </p:spTree>
  </p:cSld>
  <p:clrMapOvr>
    <a:masterClrMapping/>
  </p:clrMapOvr>
  <p:transition advTm="424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42048" cy="4905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Циклические виды спорта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571480"/>
            <a:ext cx="3184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Отделение «Лёгкая атлетика»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143504" y="571480"/>
            <a:ext cx="3087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Отделение «Лыжные гонки»</a:t>
            </a:r>
          </a:p>
        </p:txBody>
      </p:sp>
      <p:pic>
        <p:nvPicPr>
          <p:cNvPr id="7169" name="Picture 1" descr="C:\Users\User\Desktop\Documents\Методическая работа, конкурсы\КОДО Проф. мастерство\2024\Линденберг К.В\Фото Линденберг К.В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1393041" cy="18573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1714480" y="1000108"/>
            <a:ext cx="27860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Тренер-преподаватель Линденберг Ксения Владимировна.</a:t>
            </a:r>
          </a:p>
          <a:p>
            <a:pPr algn="just"/>
            <a:r>
              <a:rPr lang="ru-RU" sz="1600" dirty="0" smtClean="0"/>
              <a:t>В отделении занимается 46 учащихся.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072198" y="1071546"/>
            <a:ext cx="2857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Тренер-преподаватель </a:t>
            </a:r>
            <a:r>
              <a:rPr lang="ru-RU" sz="1600" dirty="0" err="1" smtClean="0"/>
              <a:t>Хилько</a:t>
            </a:r>
            <a:r>
              <a:rPr lang="ru-RU" sz="1600" dirty="0" smtClean="0"/>
              <a:t> Сергей Александрович.</a:t>
            </a:r>
          </a:p>
          <a:p>
            <a:pPr algn="just"/>
            <a:r>
              <a:rPr lang="ru-RU" sz="1600" dirty="0" smtClean="0"/>
              <a:t>В отделении занимается 19 учащихся.</a:t>
            </a:r>
          </a:p>
        </p:txBody>
      </p:sp>
      <p:pic>
        <p:nvPicPr>
          <p:cNvPr id="7171" name="Picture 3" descr="C:\Users\User\Desktop\2e014740-eb8a-437a-b6d5-f77a44617e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000108"/>
            <a:ext cx="1449383" cy="18634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0" name="Прямая соединительная линия 19"/>
          <p:cNvCxnSpPr/>
          <p:nvPr/>
        </p:nvCxnSpPr>
        <p:spPr>
          <a:xfrm rot="5400000">
            <a:off x="1464447" y="3679033"/>
            <a:ext cx="592935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785918" y="2357430"/>
            <a:ext cx="257176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072198" y="2285992"/>
            <a:ext cx="285752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0" y="2857496"/>
            <a:ext cx="41434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400" dirty="0" smtClean="0"/>
              <a:t>забег </a:t>
            </a:r>
            <a:r>
              <a:rPr lang="ru-RU" sz="1400" dirty="0" err="1" smtClean="0"/>
              <a:t>Красмарафон</a:t>
            </a:r>
            <a:r>
              <a:rPr lang="ru-RU" sz="1400" dirty="0" smtClean="0"/>
              <a:t> «X </a:t>
            </a:r>
            <a:r>
              <a:rPr lang="ru-RU" sz="1400" dirty="0" err="1" smtClean="0"/>
              <a:t>Trail</a:t>
            </a:r>
            <a:r>
              <a:rPr lang="ru-RU" sz="1400" dirty="0" smtClean="0"/>
              <a:t>» по</a:t>
            </a:r>
          </a:p>
          <a:p>
            <a:r>
              <a:rPr lang="ru-RU" sz="1400" dirty="0" smtClean="0"/>
              <a:t>пересеченной местности;</a:t>
            </a:r>
          </a:p>
          <a:p>
            <a:pPr>
              <a:buFontTx/>
              <a:buChar char="-"/>
            </a:pPr>
            <a:r>
              <a:rPr lang="ru-RU" sz="1400" dirty="0" smtClean="0"/>
              <a:t>Всероссийский День бега «Кросс </a:t>
            </a:r>
          </a:p>
          <a:p>
            <a:r>
              <a:rPr lang="ru-RU" sz="1400" dirty="0" smtClean="0"/>
              <a:t>нации»;</a:t>
            </a:r>
          </a:p>
          <a:p>
            <a:r>
              <a:rPr lang="ru-RU" sz="1400" dirty="0" smtClean="0"/>
              <a:t>- весеннее лично-командное первенство Ермаковского района по легкоатлетическому кроссу среди школьников;</a:t>
            </a:r>
          </a:p>
          <a:p>
            <a:r>
              <a:rPr lang="ru-RU" sz="1400" dirty="0" smtClean="0"/>
              <a:t>-открытые соревнования по </a:t>
            </a:r>
          </a:p>
          <a:p>
            <a:r>
              <a:rPr lang="ru-RU" sz="1400" dirty="0" smtClean="0"/>
              <a:t>часовому бегу в городе Абакане.</a:t>
            </a:r>
            <a:endParaRPr lang="ru-RU" sz="1400" dirty="0"/>
          </a:p>
        </p:txBody>
      </p:sp>
      <p:pic>
        <p:nvPicPr>
          <p:cNvPr id="7172" name="Picture 4" descr="C:\Users\User\Desktop\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2357430"/>
            <a:ext cx="1428750" cy="1428750"/>
          </a:xfrm>
          <a:prstGeom prst="rect">
            <a:avLst/>
          </a:prstGeom>
          <a:noFill/>
        </p:spPr>
      </p:pic>
      <p:pic>
        <p:nvPicPr>
          <p:cNvPr id="7173" name="Picture 5" descr="C:\Users\User\Desktop\2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4286256"/>
            <a:ext cx="1507346" cy="2009795"/>
          </a:xfrm>
          <a:prstGeom prst="rect">
            <a:avLst/>
          </a:prstGeom>
          <a:noFill/>
        </p:spPr>
      </p:pic>
      <p:pic>
        <p:nvPicPr>
          <p:cNvPr id="3" name="Picture 6" descr="C:\Users\User\Desktop\3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5286388"/>
            <a:ext cx="1428750" cy="1428750"/>
          </a:xfrm>
          <a:prstGeom prst="rect">
            <a:avLst/>
          </a:prstGeom>
          <a:noFill/>
        </p:spPr>
      </p:pic>
      <p:pic>
        <p:nvPicPr>
          <p:cNvPr id="4" name="Picture 7" descr="C:\Users\User\Desktop\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4857760"/>
            <a:ext cx="1393843" cy="185810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714876" y="3143248"/>
            <a:ext cx="22145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Отделение открылось в декабре 2024 г.</a:t>
            </a:r>
          </a:p>
          <a:p>
            <a:pPr algn="just"/>
            <a:r>
              <a:rPr lang="ru-RU" sz="1600" dirty="0" smtClean="0"/>
              <a:t>Принимают участие в муниципальных соревнованиях:</a:t>
            </a:r>
          </a:p>
          <a:p>
            <a:pPr algn="just"/>
            <a:endParaRPr lang="ru-RU" sz="1600" dirty="0" smtClean="0"/>
          </a:p>
          <a:p>
            <a:pPr algn="just"/>
            <a:r>
              <a:rPr lang="ru-RU" sz="1600" dirty="0" smtClean="0"/>
              <a:t>- январь 2025 г. - лично-командное </a:t>
            </a:r>
            <a:r>
              <a:rPr lang="ru-RU" sz="1600" dirty="0" smtClean="0"/>
              <a:t>первенство Ермаковского района по лыжным гонкам</a:t>
            </a:r>
            <a:endParaRPr lang="ru-RU" sz="1600" dirty="0"/>
          </a:p>
        </p:txBody>
      </p:sp>
      <p:pic>
        <p:nvPicPr>
          <p:cNvPr id="44034" name="Picture 2" descr="C:\Users\User\Desktop\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768" y="2571744"/>
            <a:ext cx="1428750" cy="1428750"/>
          </a:xfrm>
          <a:prstGeom prst="rect">
            <a:avLst/>
          </a:prstGeom>
          <a:noFill/>
        </p:spPr>
      </p:pic>
      <p:pic>
        <p:nvPicPr>
          <p:cNvPr id="44035" name="Picture 3" descr="C:\Users\User\Desktop\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86644" y="4429132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ransition advTm="9813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Documents\Методическая работа, конкурсы\КОДО Проф. мастерство\2025 г\А.Э Кринберг\Кринберг А.Э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1500198" cy="21758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42048" cy="49051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многоборья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5984" y="714356"/>
            <a:ext cx="4000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Отделение </a:t>
            </a: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err="1" smtClean="0">
                <a:solidFill>
                  <a:srgbClr val="C00000"/>
                </a:solidFill>
              </a:rPr>
              <a:t>Полиатлон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28794" y="1142984"/>
            <a:ext cx="49292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Тренер-преподаватель </a:t>
            </a:r>
            <a:r>
              <a:rPr lang="ru-RU" sz="1400" dirty="0" err="1" smtClean="0"/>
              <a:t>Кринберг</a:t>
            </a:r>
            <a:r>
              <a:rPr lang="ru-RU" sz="1400" dirty="0" smtClean="0"/>
              <a:t> Алёна Эдуардовна, </a:t>
            </a:r>
            <a:endParaRPr lang="ru-RU" sz="1400" dirty="0" smtClean="0"/>
          </a:p>
          <a:p>
            <a:pPr algn="just"/>
            <a:r>
              <a:rPr lang="ru-RU" sz="1400" dirty="0" smtClean="0"/>
              <a:t>Награждёна Благодарностями </a:t>
            </a:r>
            <a:r>
              <a:rPr lang="ru-RU" sz="1400" dirty="0" smtClean="0"/>
              <a:t>Главы Ермаковского района. </a:t>
            </a: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Является действующим спортсменом и  входит в состав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сборной команды Ермаковского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района.</a:t>
            </a: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Участник педагогических конкурсов. Призёр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униципального конкурса работников дополнительного образования Ермаковского района.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58" name="Picture 2" descr="C:\Users\User\Desktop\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428604"/>
            <a:ext cx="1571636" cy="1571636"/>
          </a:xfrm>
          <a:prstGeom prst="rect">
            <a:avLst/>
          </a:prstGeom>
          <a:noFill/>
        </p:spPr>
      </p:pic>
      <p:pic>
        <p:nvPicPr>
          <p:cNvPr id="45059" name="Picture 3" descr="C:\Users\User\Desktop\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82" y="1857364"/>
            <a:ext cx="1571636" cy="157163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14480" y="3000372"/>
            <a:ext cx="464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Победители и призёры Чемпионатов и Первенств </a:t>
            </a:r>
            <a:r>
              <a:rPr lang="ru-RU" sz="1600" dirty="0" smtClean="0"/>
              <a:t>г. Минусинска по </a:t>
            </a:r>
            <a:r>
              <a:rPr lang="ru-RU" sz="1600" dirty="0" err="1" smtClean="0"/>
              <a:t>полиатлону</a:t>
            </a:r>
            <a:endParaRPr lang="ru-RU" sz="1600" dirty="0"/>
          </a:p>
        </p:txBody>
      </p:sp>
      <p:pic>
        <p:nvPicPr>
          <p:cNvPr id="45063" name="Picture 7" descr="C:\Users\User\Desktop\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000372"/>
            <a:ext cx="1428750" cy="1428750"/>
          </a:xfrm>
          <a:prstGeom prst="rect">
            <a:avLst/>
          </a:prstGeom>
          <a:noFill/>
        </p:spPr>
      </p:pic>
      <p:pic>
        <p:nvPicPr>
          <p:cNvPr id="45064" name="Picture 8" descr="C:\Users\User\Desktop\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3643314"/>
            <a:ext cx="1428750" cy="142875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643174" y="3571876"/>
            <a:ext cx="4357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Призёры Чемпионата </a:t>
            </a:r>
            <a:r>
              <a:rPr lang="ru-RU" sz="1600" dirty="0" smtClean="0"/>
              <a:t>и  </a:t>
            </a:r>
            <a:r>
              <a:rPr lang="ru-RU" sz="1600" dirty="0" smtClean="0"/>
              <a:t>Первенства </a:t>
            </a:r>
            <a:r>
              <a:rPr lang="ru-RU" sz="1600" dirty="0" err="1" smtClean="0"/>
              <a:t>Крксноярского</a:t>
            </a:r>
            <a:r>
              <a:rPr lang="ru-RU" sz="1600" dirty="0" smtClean="0"/>
              <a:t> края по </a:t>
            </a:r>
            <a:r>
              <a:rPr lang="ru-RU" sz="1600" dirty="0" err="1" smtClean="0"/>
              <a:t>полиатлону</a:t>
            </a:r>
            <a:r>
              <a:rPr lang="ru-RU" sz="1600" dirty="0" smtClean="0"/>
              <a:t> в дисциплине 3-борье с бегом</a:t>
            </a:r>
            <a:endParaRPr lang="ru-RU" sz="1600" dirty="0"/>
          </a:p>
        </p:txBody>
      </p:sp>
      <p:pic>
        <p:nvPicPr>
          <p:cNvPr id="45065" name="Picture 9" descr="C:\Users\User\Desktop\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12" y="3214686"/>
            <a:ext cx="1514483" cy="2084151"/>
          </a:xfrm>
          <a:prstGeom prst="rect">
            <a:avLst/>
          </a:prstGeom>
          <a:noFill/>
        </p:spPr>
      </p:pic>
      <p:pic>
        <p:nvPicPr>
          <p:cNvPr id="45066" name="Picture 10" descr="C:\Users\User\Desktop\2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206" y="4786322"/>
            <a:ext cx="1785918" cy="1334090"/>
          </a:xfrm>
          <a:prstGeom prst="rect">
            <a:avLst/>
          </a:prstGeom>
          <a:noFill/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785918" y="3000372"/>
            <a:ext cx="54292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71736" y="4429132"/>
            <a:ext cx="371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Победители и призёры </a:t>
            </a:r>
            <a:r>
              <a:rPr lang="ru-RU" sz="1600" dirty="0" smtClean="0"/>
              <a:t>Открытый </a:t>
            </a:r>
            <a:r>
              <a:rPr lang="ru-RU" sz="1600" dirty="0" smtClean="0"/>
              <a:t>турнир краевой ДЮСШ по </a:t>
            </a:r>
            <a:r>
              <a:rPr lang="ru-RU" sz="1600" dirty="0" err="1" smtClean="0"/>
              <a:t>полиатлону</a:t>
            </a:r>
            <a:r>
              <a:rPr lang="ru-RU" sz="1600" dirty="0" smtClean="0"/>
              <a:t> (3-борье с бегом</a:t>
            </a:r>
            <a:r>
              <a:rPr lang="ru-RU" sz="1600" dirty="0" smtClean="0"/>
              <a:t>) в г. Минусинске</a:t>
            </a:r>
            <a:endParaRPr lang="ru-RU" sz="1600" dirty="0"/>
          </a:p>
        </p:txBody>
      </p:sp>
      <p:pic>
        <p:nvPicPr>
          <p:cNvPr id="45067" name="Picture 11" descr="C:\Users\User\Desktop\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44" y="4786322"/>
            <a:ext cx="1428750" cy="1428750"/>
          </a:xfrm>
          <a:prstGeom prst="rect">
            <a:avLst/>
          </a:prstGeom>
          <a:noFill/>
        </p:spPr>
      </p:pic>
      <p:pic>
        <p:nvPicPr>
          <p:cNvPr id="45068" name="Picture 12" descr="C:\Users\User\Desktop\2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14414" y="5214950"/>
            <a:ext cx="1428750" cy="1428750"/>
          </a:xfrm>
          <a:prstGeom prst="rect">
            <a:avLst/>
          </a:prstGeom>
          <a:noFill/>
        </p:spPr>
      </p:pic>
      <p:pic>
        <p:nvPicPr>
          <p:cNvPr id="45069" name="Picture 13" descr="C:\Users\User\Desktop\4.jpe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29058" y="5286388"/>
            <a:ext cx="1428750" cy="1428750"/>
          </a:xfrm>
          <a:prstGeom prst="rect">
            <a:avLst/>
          </a:prstGeom>
          <a:noFill/>
        </p:spPr>
      </p:pic>
      <p:pic>
        <p:nvPicPr>
          <p:cNvPr id="45070" name="Picture 14" descr="C:\Users\User\Desktop\3.jpe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72132" y="5286388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ransition advTm="1026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Программное обеспечение образовательного процесса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7686700" cy="5357850"/>
          </a:xfrm>
        </p:spPr>
        <p:txBody>
          <a:bodyPr>
            <a:normAutofit fontScale="92500" lnSpcReduction="10000"/>
          </a:bodyPr>
          <a:lstStyle/>
          <a:p>
            <a:r>
              <a:rPr lang="ru-RU" sz="1400" dirty="0" smtClean="0">
                <a:solidFill>
                  <a:srgbClr val="C00000"/>
                </a:solidFill>
              </a:rPr>
              <a:t>Дополнительная общеобразовательная </a:t>
            </a:r>
            <a:r>
              <a:rPr lang="ru-RU" sz="1400" dirty="0" err="1" smtClean="0">
                <a:solidFill>
                  <a:srgbClr val="C00000"/>
                </a:solidFill>
              </a:rPr>
              <a:t>общеразвивающая</a:t>
            </a:r>
            <a:r>
              <a:rPr lang="ru-RU" sz="1400" dirty="0" smtClean="0">
                <a:solidFill>
                  <a:srgbClr val="C00000"/>
                </a:solidFill>
              </a:rPr>
              <a:t> программа </a:t>
            </a:r>
          </a:p>
          <a:p>
            <a:pPr>
              <a:buNone/>
            </a:pPr>
            <a:r>
              <a:rPr lang="ru-RU" sz="1400" dirty="0" smtClean="0">
                <a:solidFill>
                  <a:srgbClr val="C00000"/>
                </a:solidFill>
              </a:rPr>
              <a:t> </a:t>
            </a:r>
            <a:r>
              <a:rPr lang="ru-RU" sz="1400" dirty="0" smtClean="0">
                <a:solidFill>
                  <a:srgbClr val="C00000"/>
                </a:solidFill>
              </a:rPr>
              <a:t>   «Спортивно-оздоровительная подготовка» </a:t>
            </a:r>
            <a:r>
              <a:rPr lang="ru-RU" sz="1400" b="1" u="sng" dirty="0" smtClean="0">
                <a:solidFill>
                  <a:srgbClr val="C00000"/>
                </a:solidFill>
              </a:rPr>
              <a:t>(прошла экспертизу)</a:t>
            </a:r>
          </a:p>
          <a:p>
            <a:r>
              <a:rPr lang="ru-RU" sz="1400" dirty="0" smtClean="0">
                <a:solidFill>
                  <a:srgbClr val="C00000"/>
                </a:solidFill>
              </a:rPr>
              <a:t>Дополнительная общеобразовательная </a:t>
            </a:r>
            <a:r>
              <a:rPr lang="ru-RU" sz="1400" dirty="0" err="1" smtClean="0">
                <a:solidFill>
                  <a:srgbClr val="C00000"/>
                </a:solidFill>
              </a:rPr>
              <a:t>общеразвивающая</a:t>
            </a:r>
            <a:r>
              <a:rPr lang="ru-RU" sz="1400" dirty="0" smtClean="0">
                <a:solidFill>
                  <a:srgbClr val="C00000"/>
                </a:solidFill>
              </a:rPr>
              <a:t> программа </a:t>
            </a:r>
            <a:r>
              <a:rPr lang="ru-RU" sz="1400" dirty="0" smtClean="0">
                <a:solidFill>
                  <a:srgbClr val="C00000"/>
                </a:solidFill>
              </a:rPr>
              <a:t>«Баскетбол»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    </a:t>
            </a:r>
            <a:r>
              <a:rPr lang="ru-RU" sz="1400" b="1" u="sng" dirty="0" smtClean="0">
                <a:solidFill>
                  <a:srgbClr val="C00000"/>
                </a:solidFill>
              </a:rPr>
              <a:t>(прошла экспертизу)</a:t>
            </a:r>
            <a:endParaRPr lang="ru-RU" sz="1400" b="1" u="sng" dirty="0" smtClean="0">
              <a:solidFill>
                <a:srgbClr val="C00000"/>
              </a:solidFill>
            </a:endParaRPr>
          </a:p>
          <a:p>
            <a:r>
              <a:rPr lang="ru-RU" sz="1400" dirty="0" smtClean="0">
                <a:solidFill>
                  <a:srgbClr val="C00000"/>
                </a:solidFill>
              </a:rPr>
              <a:t>Дополнительная общеобразовательная </a:t>
            </a:r>
            <a:r>
              <a:rPr lang="ru-RU" sz="1400" dirty="0" err="1" smtClean="0">
                <a:solidFill>
                  <a:srgbClr val="C00000"/>
                </a:solidFill>
              </a:rPr>
              <a:t>общеразвивающая</a:t>
            </a:r>
            <a:r>
              <a:rPr lang="ru-RU" sz="1400" dirty="0" smtClean="0">
                <a:solidFill>
                  <a:srgbClr val="C00000"/>
                </a:solidFill>
              </a:rPr>
              <a:t> программа </a:t>
            </a:r>
            <a:endParaRPr lang="ru-RU" sz="14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400" dirty="0" smtClean="0">
                <a:solidFill>
                  <a:srgbClr val="C00000"/>
                </a:solidFill>
              </a:rPr>
              <a:t>     «Русская лапта» </a:t>
            </a:r>
            <a:r>
              <a:rPr lang="ru-RU" sz="1400" b="1" u="sng" dirty="0" smtClean="0">
                <a:solidFill>
                  <a:srgbClr val="C00000"/>
                </a:solidFill>
              </a:rPr>
              <a:t>(прошла экспертизу)</a:t>
            </a:r>
            <a:endParaRPr lang="ru-RU" sz="1400" b="1" u="sng" dirty="0" smtClean="0">
              <a:solidFill>
                <a:srgbClr val="C00000"/>
              </a:solidFill>
            </a:endParaRPr>
          </a:p>
          <a:p>
            <a:r>
              <a:rPr lang="ru-RU" sz="1400" dirty="0" smtClean="0"/>
              <a:t>Дополнительная общеобразовательная </a:t>
            </a:r>
            <a:r>
              <a:rPr lang="ru-RU" sz="1400" dirty="0" err="1" smtClean="0"/>
              <a:t>общеразвивающая</a:t>
            </a:r>
            <a:r>
              <a:rPr lang="ru-RU" sz="1400" dirty="0" smtClean="0"/>
              <a:t> программа 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</a:t>
            </a:r>
            <a:r>
              <a:rPr lang="ru-RU" sz="1400" dirty="0" smtClean="0"/>
              <a:t>   «Лыжные гонки»</a:t>
            </a:r>
            <a:endParaRPr lang="ru-RU" sz="1400" dirty="0" smtClean="0"/>
          </a:p>
          <a:p>
            <a:r>
              <a:rPr lang="ru-RU" sz="1400" dirty="0" smtClean="0"/>
              <a:t>Дополнительная общеобразовательная </a:t>
            </a:r>
            <a:r>
              <a:rPr lang="ru-RU" sz="1400" dirty="0" err="1" smtClean="0"/>
              <a:t>общеразвивающая</a:t>
            </a:r>
            <a:r>
              <a:rPr lang="ru-RU" sz="1400" dirty="0" smtClean="0"/>
              <a:t> программа 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</a:t>
            </a:r>
            <a:r>
              <a:rPr lang="ru-RU" sz="1400" dirty="0" smtClean="0"/>
              <a:t>    «Рукопашный бой»</a:t>
            </a:r>
            <a:endParaRPr lang="ru-RU" sz="1400" dirty="0" smtClean="0"/>
          </a:p>
          <a:p>
            <a:r>
              <a:rPr lang="ru-RU" sz="1400" dirty="0" smtClean="0"/>
              <a:t>Дополнительная общеобразовательная </a:t>
            </a:r>
            <a:r>
              <a:rPr lang="ru-RU" sz="1400" dirty="0" err="1" smtClean="0"/>
              <a:t>общеразвивающая</a:t>
            </a:r>
            <a:r>
              <a:rPr lang="ru-RU" sz="1400" dirty="0" smtClean="0"/>
              <a:t> программа 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</a:t>
            </a:r>
            <a:r>
              <a:rPr lang="ru-RU" sz="1400" dirty="0" smtClean="0"/>
              <a:t>    «</a:t>
            </a:r>
            <a:r>
              <a:rPr lang="ru-RU" sz="1400" dirty="0" err="1" smtClean="0"/>
              <a:t>Киокусинкай</a:t>
            </a:r>
            <a:r>
              <a:rPr lang="ru-RU" sz="1400" dirty="0" smtClean="0"/>
              <a:t>»</a:t>
            </a:r>
            <a:endParaRPr lang="ru-RU" sz="1400" dirty="0" smtClean="0"/>
          </a:p>
          <a:p>
            <a:r>
              <a:rPr lang="ru-RU" sz="1400" dirty="0" smtClean="0"/>
              <a:t>Дополнительная общеобразовательная </a:t>
            </a:r>
            <a:r>
              <a:rPr lang="ru-RU" sz="1400" dirty="0" err="1" smtClean="0"/>
              <a:t>общеразвивающая</a:t>
            </a:r>
            <a:r>
              <a:rPr lang="ru-RU" sz="1400" dirty="0" smtClean="0"/>
              <a:t> программа 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</a:t>
            </a:r>
            <a:r>
              <a:rPr lang="ru-RU" sz="1400" dirty="0" smtClean="0"/>
              <a:t>    «Лёгкая атлетика»</a:t>
            </a:r>
          </a:p>
          <a:p>
            <a:pPr algn="ctr">
              <a:buNone/>
            </a:pPr>
            <a:endParaRPr lang="ru-RU" sz="1400" dirty="0" smtClean="0"/>
          </a:p>
          <a:p>
            <a:r>
              <a:rPr lang="ru-RU" sz="1400" dirty="0" smtClean="0"/>
              <a:t>Дополнительная </a:t>
            </a:r>
            <a:r>
              <a:rPr lang="ru-RU" sz="1400" dirty="0" smtClean="0"/>
              <a:t>программа спортивной подготовки «Баскетбол»</a:t>
            </a:r>
            <a:endParaRPr lang="ru-RU" sz="1400" dirty="0" smtClean="0"/>
          </a:p>
          <a:p>
            <a:r>
              <a:rPr lang="ru-RU" sz="1400" dirty="0" smtClean="0"/>
              <a:t>Дополнительная программа спортивной подготовки </a:t>
            </a:r>
            <a:r>
              <a:rPr lang="ru-RU" sz="1400" dirty="0" smtClean="0"/>
              <a:t>«Лапта»</a:t>
            </a:r>
          </a:p>
          <a:p>
            <a:r>
              <a:rPr lang="ru-RU" sz="1400" dirty="0" smtClean="0"/>
              <a:t>Дополнительная программа спортивной подготовки </a:t>
            </a:r>
            <a:r>
              <a:rPr lang="ru-RU" sz="1400" dirty="0" smtClean="0"/>
              <a:t>«Спортивная (вольная) борьба»</a:t>
            </a:r>
          </a:p>
          <a:p>
            <a:pPr>
              <a:buNone/>
            </a:pPr>
            <a:endParaRPr lang="ru-RU" sz="1400" dirty="0" smtClean="0"/>
          </a:p>
          <a:p>
            <a:pPr algn="ctr">
              <a:buNone/>
            </a:pPr>
            <a:r>
              <a:rPr lang="en-US" sz="1800" b="1" dirty="0" smtClean="0">
                <a:solidFill>
                  <a:srgbClr val="C00000"/>
                </a:solidFill>
                <a:hlinkClick r:id="rId2"/>
              </a:rPr>
              <a:t>https://</a:t>
            </a:r>
            <a:r>
              <a:rPr lang="ru-RU" sz="1800" b="1" dirty="0" err="1" smtClean="0">
                <a:solidFill>
                  <a:srgbClr val="C00000"/>
                </a:solidFill>
                <a:hlinkClick r:id="rId2"/>
              </a:rPr>
              <a:t>спорт.ермобр.рф</a:t>
            </a:r>
            <a:r>
              <a:rPr lang="ru-RU" sz="1800" b="1" dirty="0" smtClean="0">
                <a:solidFill>
                  <a:srgbClr val="C00000"/>
                </a:solidFill>
                <a:hlinkClick r:id="rId2"/>
              </a:rPr>
              <a:t>/</a:t>
            </a:r>
            <a:r>
              <a:rPr lang="en-US" sz="1800" b="1" dirty="0" err="1" smtClean="0">
                <a:solidFill>
                  <a:srgbClr val="C00000"/>
                </a:solidFill>
                <a:hlinkClick r:id="rId2"/>
              </a:rPr>
              <a:t>sveden</a:t>
            </a:r>
            <a:r>
              <a:rPr lang="en-US" sz="1800" b="1" dirty="0" smtClean="0">
                <a:solidFill>
                  <a:srgbClr val="C00000"/>
                </a:solidFill>
                <a:hlinkClick r:id="rId2"/>
              </a:rPr>
              <a:t>/education</a:t>
            </a:r>
            <a:r>
              <a:rPr lang="en-US" sz="1800" b="1" dirty="0" smtClean="0">
                <a:solidFill>
                  <a:srgbClr val="C00000"/>
                </a:solidFill>
                <a:hlinkClick r:id="rId2"/>
              </a:rPr>
              <a:t>/</a:t>
            </a:r>
            <a:endParaRPr lang="ru-RU" sz="1800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Видеоролик\1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4429132"/>
            <a:ext cx="1376065" cy="1892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C:\Users\User\Desktop\Видеоролик\2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20" y="714357"/>
            <a:ext cx="1576384" cy="21693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302" y="228600"/>
            <a:ext cx="7242048" cy="670560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rgbClr val="0070C0"/>
                </a:solidFill>
              </a:rPr>
              <a:t>единоборства</a:t>
            </a:r>
            <a:endParaRPr lang="ru-RU" sz="3200" i="1" dirty="0">
              <a:solidFill>
                <a:srgbClr val="0070C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2428860" y="1214422"/>
            <a:ext cx="3471874" cy="173831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endParaRPr lang="ru-RU" sz="1600" dirty="0" smtClean="0"/>
          </a:p>
          <a:p>
            <a:pPr algn="just">
              <a:buFont typeface="Wingdings" pitchFamily="2" charset="2"/>
              <a:buChar char="v"/>
            </a:pPr>
            <a:endParaRPr lang="ru-RU" sz="1600" dirty="0" smtClean="0"/>
          </a:p>
          <a:p>
            <a:pPr marL="0" indent="0" algn="just">
              <a:buNone/>
            </a:pPr>
            <a:endParaRPr lang="ru-RU" sz="1600" dirty="0"/>
          </a:p>
        </p:txBody>
      </p:sp>
      <p:pic>
        <p:nvPicPr>
          <p:cNvPr id="3" name="Picture 2" descr="C:\Users\User\Desktop\Documents\Методическая работа, конкурсы\КОНКУРС Лучший в профессии 2023\2025 Тренер года\Иродов С.А\Иродов С.А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785794"/>
            <a:ext cx="1643073" cy="24707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143108" y="928670"/>
            <a:ext cx="50006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Отделение «</a:t>
            </a:r>
            <a:r>
              <a:rPr lang="ru-RU" b="1" dirty="0" err="1" smtClean="0">
                <a:solidFill>
                  <a:srgbClr val="C00000"/>
                </a:solidFill>
              </a:rPr>
              <a:t>Киокусинкай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</a:p>
          <a:p>
            <a:pPr algn="just"/>
            <a:r>
              <a:rPr lang="ru-RU" sz="1600" dirty="0" smtClean="0"/>
              <a:t>  Тренер-преподаватель Иродов Сергей Александрович, 1 квалификационная категория. </a:t>
            </a:r>
          </a:p>
          <a:p>
            <a:pPr algn="just"/>
            <a:r>
              <a:rPr lang="ru-RU" sz="1600" dirty="0" smtClean="0"/>
              <a:t>   За успехи в работе имеет Почётную грамоту Главы Ермаковского района. Участвует в конкурсах различных уровней.</a:t>
            </a:r>
          </a:p>
          <a:p>
            <a:pPr algn="just"/>
            <a:r>
              <a:rPr lang="ru-RU" sz="1600" dirty="0" smtClean="0"/>
              <a:t>   В отделении обучается 28 учащихся,</a:t>
            </a:r>
          </a:p>
          <a:p>
            <a:pPr algn="just"/>
            <a:r>
              <a:rPr lang="ru-RU" sz="1600" dirty="0" smtClean="0"/>
              <a:t> трое из которых имеют спортивные</a:t>
            </a:r>
          </a:p>
          <a:p>
            <a:pPr algn="just"/>
            <a:r>
              <a:rPr lang="ru-RU" sz="1600" dirty="0" smtClean="0"/>
              <a:t> разряды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57158" y="3143248"/>
            <a:ext cx="51435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 Неоднократно воспитанники тренера становились победителями и призёрами краевых и муниципальных соревнований. В 2024 году </a:t>
            </a:r>
          </a:p>
          <a:p>
            <a:r>
              <a:rPr lang="ru-RU" sz="1600" dirty="0" smtClean="0"/>
              <a:t>  Гурский Егор вошёл в состав</a:t>
            </a:r>
          </a:p>
          <a:p>
            <a:r>
              <a:rPr lang="ru-RU" sz="1600" dirty="0" smtClean="0"/>
              <a:t>Сборной команды Красноярского для участия в чемпионате и первенстве Сибирского федерального округа в городе Междуреченске.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000760" y="2285992"/>
          <a:ext cx="1436688" cy="2030878"/>
        </p:xfrm>
        <a:graphic>
          <a:graphicData uri="http://schemas.openxmlformats.org/presentationml/2006/ole">
            <p:oleObj spid="_x0000_s1028" name="PDF" r:id="rId6" imgW="0" imgH="0" progId="FoxitReader.Document">
              <p:embed/>
            </p:oleObj>
          </a:graphicData>
        </a:graphic>
      </p:graphicFrame>
      <p:pic>
        <p:nvPicPr>
          <p:cNvPr id="1029" name="Picture 5" descr="C:\Users\User\Desktop\Видеоролик\6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2330" y="3071810"/>
            <a:ext cx="1934208" cy="1366840"/>
          </a:xfrm>
          <a:prstGeom prst="rect">
            <a:avLst/>
          </a:prstGeom>
          <a:noFill/>
        </p:spPr>
      </p:pic>
      <p:pic>
        <p:nvPicPr>
          <p:cNvPr id="1031" name="Picture 7" descr="C:\Users\User\Desktop\Видеоролик\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3570" y="4143380"/>
            <a:ext cx="1685907" cy="2247876"/>
          </a:xfrm>
          <a:prstGeom prst="rect">
            <a:avLst/>
          </a:prstGeom>
          <a:noFill/>
        </p:spPr>
      </p:pic>
      <p:pic>
        <p:nvPicPr>
          <p:cNvPr id="1032" name="Picture 8" descr="C:\Users\User\Desktop\Видеоролик\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5000636"/>
            <a:ext cx="2285984" cy="1714488"/>
          </a:xfrm>
          <a:prstGeom prst="rect">
            <a:avLst/>
          </a:prstGeom>
          <a:noFill/>
        </p:spPr>
      </p:pic>
      <p:pic>
        <p:nvPicPr>
          <p:cNvPr id="1033" name="Picture 9" descr="C:\Users\User\Desktop\Видеоролик\2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36" y="5000636"/>
            <a:ext cx="2960708" cy="1665398"/>
          </a:xfrm>
          <a:prstGeom prst="rect">
            <a:avLst/>
          </a:prstGeom>
          <a:noFill/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2143108" y="3214686"/>
            <a:ext cx="385765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10342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00298" y="214290"/>
            <a:ext cx="3635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Отделение «Рукопашный бой»</a:t>
            </a:r>
          </a:p>
        </p:txBody>
      </p:sp>
      <p:pic>
        <p:nvPicPr>
          <p:cNvPr id="2051" name="Picture 3" descr="C:\Users\User\Desktop\IMG_0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1351705" cy="2000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214546" y="571480"/>
            <a:ext cx="585791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sz="1600" dirty="0" smtClean="0"/>
              <a:t>Тренер-преподаватель Дмитриев Вадим Владимирович, </a:t>
            </a:r>
          </a:p>
          <a:p>
            <a:pPr algn="just"/>
            <a:r>
              <a:rPr lang="ru-RU" sz="1600" dirty="0" smtClean="0"/>
              <a:t>1 квалификационная категория. </a:t>
            </a:r>
          </a:p>
          <a:p>
            <a:pPr algn="just"/>
            <a:r>
              <a:rPr lang="ru-RU" sz="1600" dirty="0" smtClean="0"/>
              <a:t>  Награждён Почётной грамотой министерства спорта Красноярского края, Почётной грамотой и Благодарностью Главы Ермаковского района. </a:t>
            </a:r>
          </a:p>
          <a:p>
            <a:pPr algn="just"/>
            <a:r>
              <a:rPr lang="ru-RU" sz="1600" dirty="0" smtClean="0"/>
              <a:t>   В отделении обучается 37 спортсмена, двое из которых имеют спортивные разряды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286248" y="2500306"/>
            <a:ext cx="3929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Обучающиеся отделения неоднократно становились победителями и призёрами муниципальных, краевых, региональных соревнований.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42844" y="4857760"/>
            <a:ext cx="5072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2024 г. в г. Иркутске прошли Всероссийские  соревнования по рукопашному бою. Соревнования были организованы министерством спорта Иркутской области при поддержке министерства спорта Российской Федерации. Малютин Роман принял участите в данных соревнованиях и занял III место</a:t>
            </a:r>
            <a:endParaRPr lang="ru-RU" sz="16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000232" y="2428868"/>
            <a:ext cx="614366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User\Desktop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14620"/>
            <a:ext cx="1488124" cy="2047877"/>
          </a:xfrm>
          <a:prstGeom prst="rect">
            <a:avLst/>
          </a:prstGeom>
          <a:noFill/>
        </p:spPr>
      </p:pic>
      <p:pic>
        <p:nvPicPr>
          <p:cNvPr id="2054" name="Picture 6" descr="C:\Users\User\Desktop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2500306"/>
            <a:ext cx="1571636" cy="2163509"/>
          </a:xfrm>
          <a:prstGeom prst="rect">
            <a:avLst/>
          </a:prstGeom>
          <a:noFill/>
        </p:spPr>
      </p:pic>
      <p:pic>
        <p:nvPicPr>
          <p:cNvPr id="2053" name="Picture 5" descr="C:\Users\User\Desktop\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2643182"/>
            <a:ext cx="1614936" cy="1928826"/>
          </a:xfrm>
          <a:prstGeom prst="rect">
            <a:avLst/>
          </a:prstGeom>
          <a:noFill/>
        </p:spPr>
      </p:pic>
      <p:pic>
        <p:nvPicPr>
          <p:cNvPr id="2055" name="Picture 7" descr="C:\Users\User\Desktop\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5072074"/>
            <a:ext cx="1643074" cy="1643074"/>
          </a:xfrm>
          <a:prstGeom prst="rect">
            <a:avLst/>
          </a:prstGeom>
          <a:noFill/>
        </p:spPr>
      </p:pic>
      <p:pic>
        <p:nvPicPr>
          <p:cNvPr id="2057" name="Picture 9" descr="C:\Users\User\Desktop\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3643314"/>
            <a:ext cx="1428750" cy="1428750"/>
          </a:xfrm>
          <a:prstGeom prst="rect">
            <a:avLst/>
          </a:prstGeom>
          <a:noFill/>
        </p:spPr>
      </p:pic>
      <p:pic>
        <p:nvPicPr>
          <p:cNvPr id="2056" name="Picture 8" descr="C:\Users\User\Desktop\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72264" y="5214950"/>
            <a:ext cx="1428750" cy="1428750"/>
          </a:xfrm>
          <a:prstGeom prst="rect">
            <a:avLst/>
          </a:prstGeom>
          <a:noFill/>
        </p:spPr>
      </p:pic>
      <p:pic>
        <p:nvPicPr>
          <p:cNvPr id="2059" name="Picture 11" descr="https://xn--n1abebi.xn--90ahviid.xn--p1ai/wp-content/uploads/2024/05/image001-1-150x15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00562" y="3643314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00298" y="214290"/>
            <a:ext cx="3528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Отделение «Вольная борьба»</a:t>
            </a:r>
          </a:p>
        </p:txBody>
      </p:sp>
      <p:pic>
        <p:nvPicPr>
          <p:cNvPr id="38915" name="Picture 3" descr="C:\Users\User\Desktop\Documents\Методическая работа, конкурсы\КОДО Проф. мастерство\2023\Иванов А.А\Иванов А.А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28596" y="785794"/>
            <a:ext cx="1644300" cy="1928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071670" y="714356"/>
            <a:ext cx="6000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Тренер-преподаватель Иванов </a:t>
            </a:r>
          </a:p>
          <a:p>
            <a:pPr algn="just"/>
            <a:r>
              <a:rPr lang="ru-RU" sz="1600" dirty="0" smtClean="0"/>
              <a:t>Александр Александрович, </a:t>
            </a:r>
          </a:p>
          <a:p>
            <a:pPr algn="just"/>
            <a:r>
              <a:rPr lang="ru-RU" sz="1600" dirty="0" smtClean="0"/>
              <a:t>1 квалификационная категория. </a:t>
            </a:r>
          </a:p>
          <a:p>
            <a:pPr algn="just"/>
            <a:r>
              <a:rPr lang="ru-RU" sz="1600" dirty="0" smtClean="0"/>
              <a:t>  Награждён Почётной грамотой</a:t>
            </a:r>
          </a:p>
          <a:p>
            <a:pPr algn="just"/>
            <a:r>
              <a:rPr lang="ru-RU" sz="1600" dirty="0" smtClean="0"/>
              <a:t> Главы Ермаковского района. </a:t>
            </a:r>
          </a:p>
          <a:p>
            <a:pPr algn="just"/>
            <a:r>
              <a:rPr lang="ru-RU" sz="1600" dirty="0" smtClean="0"/>
              <a:t>Является действующим </a:t>
            </a:r>
          </a:p>
          <a:p>
            <a:pPr algn="just"/>
            <a:r>
              <a:rPr lang="ru-RU" sz="1600" dirty="0" smtClean="0"/>
              <a:t>спортсменом и входит в состав сборной команды Ермаковского района.</a:t>
            </a:r>
          </a:p>
          <a:p>
            <a:pPr algn="just"/>
            <a:r>
              <a:rPr lang="ru-RU" sz="1600" dirty="0" smtClean="0"/>
              <a:t>   </a:t>
            </a:r>
            <a:endParaRPr lang="ru-RU" sz="1600" dirty="0"/>
          </a:p>
        </p:txBody>
      </p:sp>
      <p:pic>
        <p:nvPicPr>
          <p:cNvPr id="38916" name="Picture 4" descr="C:\Users\User\Desktop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642918"/>
            <a:ext cx="2357454" cy="157163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00034" y="2828836"/>
            <a:ext cx="73581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 отделении обучается 65 учащихся. Второй год реализуется дополнительная программа спортивной подготовки «Спортивная</a:t>
            </a:r>
          </a:p>
          <a:p>
            <a:r>
              <a:rPr lang="ru-RU" sz="1600" dirty="0" smtClean="0"/>
              <a:t>(вольная) борьба».</a:t>
            </a:r>
          </a:p>
          <a:p>
            <a:r>
              <a:rPr lang="ru-RU" sz="1600" dirty="0" smtClean="0"/>
              <a:t>  Ежегодно Александр Александрович организовывает открытые первенства Ермаковской спортивной школы по вольной борьбе </a:t>
            </a:r>
          </a:p>
          <a:p>
            <a:r>
              <a:rPr lang="ru-RU" sz="1600" dirty="0" smtClean="0"/>
              <a:t>и соревнования среди учащихся отделения.</a:t>
            </a:r>
          </a:p>
          <a:p>
            <a:endParaRPr lang="ru-RU" sz="16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7158" y="2857496"/>
            <a:ext cx="771530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7" name="Picture 5" descr="C:\Users\User\Desktop\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2500306"/>
            <a:ext cx="1928826" cy="1928826"/>
          </a:xfrm>
          <a:prstGeom prst="rect">
            <a:avLst/>
          </a:prstGeom>
          <a:noFill/>
        </p:spPr>
      </p:pic>
      <p:pic>
        <p:nvPicPr>
          <p:cNvPr id="38918" name="Picture 6" descr="C:\Users\User\Desktop\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643446"/>
            <a:ext cx="1928826" cy="1928826"/>
          </a:xfrm>
          <a:prstGeom prst="rect">
            <a:avLst/>
          </a:prstGeom>
          <a:noFill/>
        </p:spPr>
      </p:pic>
      <p:pic>
        <p:nvPicPr>
          <p:cNvPr id="38919" name="Picture 7" descr="C:\Users\User\Desktop\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0" y="4643446"/>
            <a:ext cx="1928826" cy="1928826"/>
          </a:xfrm>
          <a:prstGeom prst="rect">
            <a:avLst/>
          </a:prstGeom>
          <a:noFill/>
        </p:spPr>
      </p:pic>
      <p:pic>
        <p:nvPicPr>
          <p:cNvPr id="38920" name="Picture 8" descr="C:\Users\User\Desktop\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4643446"/>
            <a:ext cx="2476519" cy="18573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42048" cy="49051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Спортивные игры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Picture 2" descr="C:\Users\User\Desktop\Documents\Методическая работа, конкурсы\КОНКУРС Лучший в профессии 2023\2024 Тренер года\Ровенко С.А\Ровенко С.А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1471071" cy="1962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571736" y="714356"/>
            <a:ext cx="2909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Отделение «Баскетбол»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00232" y="1142984"/>
            <a:ext cx="41434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Тренер-преподаватель </a:t>
            </a:r>
            <a:r>
              <a:rPr lang="ru-RU" sz="1400" dirty="0" err="1" smtClean="0"/>
              <a:t>Ровенко</a:t>
            </a:r>
            <a:r>
              <a:rPr lang="ru-RU" sz="1400" dirty="0" smtClean="0"/>
              <a:t> Сергей Александрович, высшая квалификационная категория. </a:t>
            </a:r>
          </a:p>
          <a:p>
            <a:pPr algn="just"/>
            <a:r>
              <a:rPr lang="ru-RU" sz="1400" dirty="0" smtClean="0"/>
              <a:t>С 2024 г. реализует дополнительную программу спортивной подготовки «Баскетбол». </a:t>
            </a:r>
          </a:p>
          <a:p>
            <a:pPr algn="just"/>
            <a:r>
              <a:rPr lang="ru-RU" sz="1400" dirty="0" smtClean="0"/>
              <a:t>38 обучающихся в отделении.</a:t>
            </a:r>
          </a:p>
          <a:p>
            <a:pPr algn="just"/>
            <a:r>
              <a:rPr lang="ru-RU" sz="1400" dirty="0" smtClean="0"/>
              <a:t>4 спортсмена входят в состав сборной команды Красноярского края. 16-имеют спортивные разряды.</a:t>
            </a:r>
          </a:p>
        </p:txBody>
      </p:sp>
      <p:pic>
        <p:nvPicPr>
          <p:cNvPr id="12" name="Picture 2" descr="C:\Users\User\Desktop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4" y="500042"/>
            <a:ext cx="2285996" cy="1613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3357562"/>
            <a:ext cx="657229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ctr">
              <a:buNone/>
            </a:pPr>
            <a:r>
              <a:rPr lang="ru-RU" sz="1600" dirty="0" smtClean="0">
                <a:solidFill>
                  <a:srgbClr val="C00000"/>
                </a:solidFill>
              </a:rPr>
              <a:t>Результаты 2024 года</a:t>
            </a:r>
          </a:p>
          <a:p>
            <a:pPr indent="447675" algn="just">
              <a:buNone/>
            </a:pPr>
            <a:r>
              <a:rPr lang="ru-RU" sz="1400" dirty="0" smtClean="0"/>
              <a:t>1 место во втором этапе кубка Сибири и Дальнего        Востока среди девочек 2011 г.р. и младше</a:t>
            </a:r>
          </a:p>
          <a:p>
            <a:pPr indent="447675" algn="just">
              <a:buNone/>
            </a:pPr>
            <a:r>
              <a:rPr lang="ru-RU" sz="1400" dirty="0" smtClean="0"/>
              <a:t> 2 место в Первенстве Красноярского края по баскетболу среди девушек 2011 г.р. и младше</a:t>
            </a:r>
          </a:p>
          <a:p>
            <a:pPr indent="447675" algn="just">
              <a:buNone/>
            </a:pPr>
            <a:r>
              <a:rPr lang="ru-RU" sz="1400" dirty="0" smtClean="0"/>
              <a:t> 1 место в  Кубке Сибири и Дальнего Востока, 2 место в  межрегиональных соревнованиях по баскетболу «Лига Сибири»</a:t>
            </a:r>
          </a:p>
          <a:p>
            <a:pPr indent="447675" algn="just"/>
            <a:r>
              <a:rPr lang="ru-RU" sz="1400" dirty="0" smtClean="0"/>
              <a:t>1 место в соревнованиях по баскетболу среди муниципальных </a:t>
            </a:r>
          </a:p>
          <a:p>
            <a:pPr indent="447675"/>
            <a:r>
              <a:rPr lang="ru-RU" sz="1400" dirty="0" smtClean="0"/>
              <a:t>районов Красноярского края</a:t>
            </a:r>
          </a:p>
          <a:p>
            <a:pPr indent="447675" algn="just"/>
            <a:r>
              <a:rPr lang="ru-RU" sz="1400" dirty="0" smtClean="0"/>
              <a:t>1 место в  краевых соревнованиях по баскетболу «Юный олимпиец»</a:t>
            </a:r>
          </a:p>
          <a:p>
            <a:pPr indent="447675" algn="just"/>
            <a:r>
              <a:rPr lang="ru-RU" sz="1400" dirty="0" smtClean="0"/>
              <a:t>3 место в составе сборной команды Красноярского края в первом этапе Первенства России 	(Сибирский и Дальневосточный федеральные округа)</a:t>
            </a:r>
          </a:p>
          <a:p>
            <a:pPr indent="447675" algn="just"/>
            <a:r>
              <a:rPr lang="ru-RU" sz="1400" dirty="0" smtClean="0"/>
              <a:t>3 место в первом полуфинале первенства России в составе команды СШ «Енисей» Красноярского края 2011 г.р.</a:t>
            </a:r>
          </a:p>
          <a:p>
            <a:pPr indent="447675" algn="just">
              <a:buNone/>
            </a:pPr>
            <a:endParaRPr lang="ru-RU" sz="1400" dirty="0" smtClean="0"/>
          </a:p>
        </p:txBody>
      </p:sp>
      <p:pic>
        <p:nvPicPr>
          <p:cNvPr id="14" name="Picture 4" descr="C:\Users\User\Desktop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928802"/>
            <a:ext cx="2543180" cy="1430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214282" y="3357562"/>
            <a:ext cx="642942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User\Desktop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2734" y="3214686"/>
            <a:ext cx="2381266" cy="178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" descr="C:\Users\User\Desktop\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4857760"/>
            <a:ext cx="2476517" cy="1857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31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571736" y="285728"/>
            <a:ext cx="2837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Отделение «Волейбол»</a:t>
            </a:r>
          </a:p>
        </p:txBody>
      </p:sp>
      <p:pic>
        <p:nvPicPr>
          <p:cNvPr id="39938" name="Picture 2" descr="C:\Users\User\Desktop\Rybak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1585900" cy="22197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2285984" y="642918"/>
            <a:ext cx="5786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Тренер-преподаватель Рыбаков Василий Анатольевич.</a:t>
            </a:r>
          </a:p>
          <a:p>
            <a:pPr algn="just"/>
            <a:r>
              <a:rPr lang="ru-RU" sz="1600" dirty="0" smtClean="0"/>
              <a:t>В отделении «Волейбол» занимается 63 учащихся.</a:t>
            </a:r>
          </a:p>
        </p:txBody>
      </p:sp>
      <p:pic>
        <p:nvPicPr>
          <p:cNvPr id="39939" name="Picture 3" descr="C:\Users\User\Desktop\Documents\Методическая работа, конкурсы\КОДО Проф. мастерство\2023\Каблуков Е.И\Каблуков Е.И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643446"/>
            <a:ext cx="1557219" cy="13906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2357422" y="1285860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0" name="Picture 4" descr="C:\Users\User\Desktop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357298"/>
            <a:ext cx="1428750" cy="1428750"/>
          </a:xfrm>
          <a:prstGeom prst="rect">
            <a:avLst/>
          </a:prstGeom>
          <a:noFill/>
        </p:spPr>
      </p:pic>
      <p:pic>
        <p:nvPicPr>
          <p:cNvPr id="39941" name="Picture 5" descr="C:\Users\User\Desktop\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1357298"/>
            <a:ext cx="1428750" cy="1428750"/>
          </a:xfrm>
          <a:prstGeom prst="rect">
            <a:avLst/>
          </a:prstGeom>
          <a:noFill/>
        </p:spPr>
      </p:pic>
      <p:pic>
        <p:nvPicPr>
          <p:cNvPr id="39944" name="Picture 8" descr="C:\Users\User\Desktop\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64" y="2857496"/>
            <a:ext cx="1428750" cy="1428750"/>
          </a:xfrm>
          <a:prstGeom prst="rect">
            <a:avLst/>
          </a:prstGeom>
          <a:noFill/>
        </p:spPr>
      </p:pic>
      <p:pic>
        <p:nvPicPr>
          <p:cNvPr id="39945" name="Picture 9" descr="C:\Users\User\Desktop\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6" y="2857496"/>
            <a:ext cx="1428760" cy="142876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071670" y="1285860"/>
            <a:ext cx="3000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Отделение «Волейбол» начало свою работу в спортивной школе с 2019 года</a:t>
            </a:r>
            <a:endParaRPr lang="ru-RU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214282" y="2500306"/>
            <a:ext cx="4786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За период работы, выросла и сформировалась команда девушек, которые успешно выступают и защищают честь района и спортивной школы на соревнованиях муниципального и краевого уровней.   </a:t>
            </a:r>
            <a:endParaRPr lang="ru-RU" sz="16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285852" y="3786190"/>
            <a:ext cx="2409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Отделение «Лапта»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4214818"/>
            <a:ext cx="8215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отделении «Лапта» работает 5 тренеров-преподавателей, 64 обучающихся</a:t>
            </a:r>
            <a:endParaRPr lang="ru-RU" sz="1600" dirty="0"/>
          </a:p>
        </p:txBody>
      </p:sp>
      <p:pic>
        <p:nvPicPr>
          <p:cNvPr id="39948" name="Picture 12" descr="C:\Users\User\Desktop\Documents\Методическая работа, конкурсы\КОДО Проф. мастерство\2024\Алтынцев А.Ю\Алтынцев А.Ю.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28794" y="4643446"/>
            <a:ext cx="1285884" cy="14688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9" name="Picture 13" descr="C:\Users\User\Desktop\Documents\Методическая работа, конкурсы\КОДО Проф. мастерство\2024\Бирюков Д.И\Бирюков Д.И.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8992" y="4643446"/>
            <a:ext cx="1143008" cy="15240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50" name="Picture 14" descr="C:\Users\User\Desktop\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6314" y="4643446"/>
            <a:ext cx="1639693" cy="15716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51" name="Picture 15" descr="C:\Users\User\Desktop\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15140" y="4572008"/>
            <a:ext cx="929424" cy="15716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extBox 31"/>
          <p:cNvSpPr txBox="1"/>
          <p:nvPr/>
        </p:nvSpPr>
        <p:spPr>
          <a:xfrm>
            <a:off x="214282" y="6072206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Каблуков Евгений Иванович, высшая категория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43042" y="6143645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C00000"/>
                </a:solidFill>
              </a:rPr>
              <a:t>Алтынцев</a:t>
            </a:r>
            <a:r>
              <a:rPr lang="ru-RU" sz="1200" dirty="0" smtClean="0">
                <a:solidFill>
                  <a:srgbClr val="C00000"/>
                </a:solidFill>
              </a:rPr>
              <a:t> Александр Юрьевич, высшая категория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86116" y="6215082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Бирюков Данила Иванович, 1 категория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57752" y="6215082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C00000"/>
                </a:solidFill>
              </a:rPr>
              <a:t>Пальмин</a:t>
            </a:r>
            <a:r>
              <a:rPr lang="ru-RU" sz="1200" dirty="0" smtClean="0">
                <a:solidFill>
                  <a:srgbClr val="C00000"/>
                </a:solidFill>
              </a:rPr>
              <a:t> Семён Александрович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29388" y="6215082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C00000"/>
                </a:solidFill>
              </a:rPr>
              <a:t>Ерыганов</a:t>
            </a:r>
            <a:r>
              <a:rPr lang="ru-RU" sz="1200" dirty="0" smtClean="0">
                <a:solidFill>
                  <a:srgbClr val="C00000"/>
                </a:solidFill>
              </a:rPr>
              <a:t> Николай Александрович</a:t>
            </a:r>
            <a:endParaRPr lang="ru-RU" sz="1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1037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>
          <a:xfrm>
            <a:off x="457200" y="1143000"/>
            <a:ext cx="3505200" cy="3352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0241" name="Picture 1" descr="C:\Users\User\Desktop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142852"/>
            <a:ext cx="1736725" cy="2301875"/>
          </a:xfrm>
          <a:prstGeom prst="rect">
            <a:avLst/>
          </a:prstGeom>
          <a:noFill/>
        </p:spPr>
      </p:pic>
      <p:pic>
        <p:nvPicPr>
          <p:cNvPr id="10242" name="Picture 2" descr="C:\Users\User\Desktop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214554"/>
            <a:ext cx="1643074" cy="238327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85720" y="357166"/>
            <a:ext cx="6072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  С 2022 года в спортивной школе открылось отделение «Лапта». Организатором открытия отделения стал Александр</a:t>
            </a:r>
          </a:p>
          <a:p>
            <a:pPr algn="just"/>
            <a:r>
              <a:rPr lang="ru-RU" sz="1600" dirty="0" smtClean="0"/>
              <a:t> Юрьевич </a:t>
            </a:r>
            <a:r>
              <a:rPr lang="ru-RU" sz="1600" dirty="0" err="1" smtClean="0"/>
              <a:t>Алтынцев</a:t>
            </a:r>
            <a:r>
              <a:rPr lang="ru-RU" sz="1600" dirty="0" smtClean="0"/>
              <a:t>, который организовал на территории</a:t>
            </a:r>
          </a:p>
          <a:p>
            <a:pPr algn="just"/>
            <a:r>
              <a:rPr lang="ru-RU" sz="1600" dirty="0" smtClean="0"/>
              <a:t> Ермаковского района Региональную физкультурно-спортивную общественную организацию «Федерация лапты Красноярского края», которую сам и возглавил.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214546" y="1928802"/>
            <a:ext cx="3929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Сегодня на территории района проходят муниципальные и Краевые первенства по мини-лапте и по лапте, на которые съезжаются ребята со всего юга Красноярского края.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429124" y="3357562"/>
            <a:ext cx="36433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В 2024, 2025 г.г. сборная команда юга Красноярского края, в состав которой входят ребята отделения «Лапта», принимали участие во Всероссийских соревнованиях по лапте в г. Смоленске.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928794" y="4929198"/>
            <a:ext cx="48577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С 2023 г. по инициативе Федерации лапты Красноярского края, в г. Красноярске проходит турнир Кубка прокурора Красноярского края по мини-лапте , который </a:t>
            </a:r>
            <a:r>
              <a:rPr lang="ru-RU" sz="1400" dirty="0" err="1" smtClean="0"/>
              <a:t>собрает</a:t>
            </a:r>
            <a:r>
              <a:rPr lang="ru-RU" sz="1400" dirty="0" smtClean="0"/>
              <a:t> детские команды из 37 территорий региона. Сильнейшей среди 47 краевых детских команд стала сборная команда спортивной школы «</a:t>
            </a:r>
            <a:r>
              <a:rPr lang="ru-RU" sz="1400" dirty="0" err="1" smtClean="0"/>
              <a:t>Ланс</a:t>
            </a:r>
            <a:r>
              <a:rPr lang="ru-RU" sz="1400" dirty="0" smtClean="0"/>
              <a:t>» Ермаковского района!</a:t>
            </a:r>
            <a:endParaRPr lang="ru-RU" sz="1400" dirty="0"/>
          </a:p>
        </p:txBody>
      </p:sp>
      <p:pic>
        <p:nvPicPr>
          <p:cNvPr id="10243" name="Picture 3" descr="C:\Users\User\Desktop\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286124"/>
            <a:ext cx="1643074" cy="1643074"/>
          </a:xfrm>
          <a:prstGeom prst="rect">
            <a:avLst/>
          </a:prstGeom>
          <a:noFill/>
        </p:spPr>
      </p:pic>
      <p:pic>
        <p:nvPicPr>
          <p:cNvPr id="10244" name="Picture 4" descr="C:\Users\User\Desktop\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34" y="4857760"/>
            <a:ext cx="1714512" cy="1714512"/>
          </a:xfrm>
          <a:prstGeom prst="rect">
            <a:avLst/>
          </a:prstGeom>
          <a:noFill/>
        </p:spPr>
      </p:pic>
      <p:pic>
        <p:nvPicPr>
          <p:cNvPr id="10245" name="Picture 5" descr="C:\Users\User\Desktop\3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4786322"/>
            <a:ext cx="1852598" cy="1852598"/>
          </a:xfrm>
          <a:prstGeom prst="rect">
            <a:avLst/>
          </a:prstGeom>
          <a:noFill/>
        </p:spPr>
      </p:pic>
    </p:spTree>
  </p:cSld>
  <p:clrMapOvr>
    <a:masterClrMapping/>
  </p:clrMapOvr>
  <p:transition advTm="984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428604"/>
            <a:ext cx="3259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Отделение «Мини-футбол»</a:t>
            </a:r>
          </a:p>
        </p:txBody>
      </p:sp>
      <p:pic>
        <p:nvPicPr>
          <p:cNvPr id="11" name="Picture 7" descr="C:\Users\User\Desktop\Динденберг Иварс Юрье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04"/>
            <a:ext cx="1686020" cy="2362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2071670" y="785794"/>
            <a:ext cx="49292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Тренер-преподаватель Линденберг </a:t>
            </a:r>
            <a:r>
              <a:rPr lang="ru-RU" sz="1600" dirty="0" err="1" smtClean="0"/>
              <a:t>Иварс</a:t>
            </a:r>
            <a:r>
              <a:rPr lang="ru-RU" sz="1600" dirty="0" smtClean="0"/>
              <a:t> Юрьевич, </a:t>
            </a:r>
          </a:p>
          <a:p>
            <a:pPr algn="just"/>
            <a:r>
              <a:rPr lang="ru-RU" sz="1600" dirty="0" smtClean="0"/>
              <a:t>Награждён </a:t>
            </a:r>
            <a:r>
              <a:rPr lang="ru-RU" sz="1600" dirty="0" smtClean="0"/>
              <a:t>Благодарностью </a:t>
            </a:r>
            <a:r>
              <a:rPr lang="ru-RU" sz="1600" dirty="0" smtClean="0"/>
              <a:t>Главы Ермаковского района. 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Является действующим спортсменом и  входит в состав Южно-сибирской мини-футбольной лиги, играет за футбольные команды Ермаковского, Шушенского районов, республику Хакасию. </a:t>
            </a:r>
          </a:p>
        </p:txBody>
      </p:sp>
      <p:graphicFrame>
        <p:nvGraphicFramePr>
          <p:cNvPr id="8193" name="Object 1"/>
          <p:cNvGraphicFramePr>
            <a:graphicFrameLocks noChangeAspect="1"/>
          </p:cNvGraphicFramePr>
          <p:nvPr/>
        </p:nvGraphicFramePr>
        <p:xfrm>
          <a:off x="7000892" y="642918"/>
          <a:ext cx="1571636" cy="2170822"/>
        </p:xfrm>
        <a:graphic>
          <a:graphicData uri="http://schemas.openxmlformats.org/presentationml/2006/ole">
            <p:oleObj spid="_x0000_s8193" name="PDF" r:id="rId4" imgW="0" imgH="0" progId="FoxitReader.Document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57158" y="3071811"/>
            <a:ext cx="471490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 место в Открытом чемпионате Шушенского района по мини-футболу среди юношей 2010-2011 г.р. (сезон 2022-2023 г.)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 место в Открытом чемпионате Шушенского района по мини-футболу среди юношей 2010-2011 г.р. (сезон 2022-2023 г.)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 место в Открытом чемпионате Шушенского района по мини-футболу среди юношей 2010-2011 г.р. (сезон 2022-2023 г.)</a:t>
            </a:r>
          </a:p>
          <a:p>
            <a:pPr>
              <a:buFontTx/>
              <a:buChar char="-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место в Открытом чемпионате Шушенского района по мини-футболу среди юношей 2010-2011 г.р. ( сезон 2023-2024 г.г.)</a:t>
            </a:r>
          </a:p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 descr="C:\Users\User\Desktop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2786058"/>
            <a:ext cx="2143140" cy="1612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6715140" y="2500306"/>
          <a:ext cx="1231896" cy="1700363"/>
        </p:xfrm>
        <a:graphic>
          <a:graphicData uri="http://schemas.openxmlformats.org/presentationml/2006/ole">
            <p:oleObj spid="_x0000_s8194" name="PDF" r:id="rId6" imgW="0" imgH="0" progId="FoxitReader.Document">
              <p:embed/>
            </p:oleObj>
          </a:graphicData>
        </a:graphic>
      </p:graphicFrame>
      <p:pic>
        <p:nvPicPr>
          <p:cNvPr id="18" name="Picture 2" descr="C:\Users\User\Desktop\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4071942"/>
            <a:ext cx="2428892" cy="1616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3" descr="C:\Users\User\Desktop\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4357694"/>
            <a:ext cx="2117872" cy="1593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4" descr="C:\Users\User\Desktop\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8082" y="5433987"/>
            <a:ext cx="1071570" cy="1424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218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7834</TotalTime>
  <Words>1020</Words>
  <Application>Microsoft Office PowerPoint</Application>
  <PresentationFormat>Экран (4:3)</PresentationFormat>
  <Paragraphs>124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Изящная</vt:lpstr>
      <vt:lpstr>Тема Office</vt:lpstr>
      <vt:lpstr>PDF</vt:lpstr>
      <vt:lpstr>Направления деятельности  перспективы развития</vt:lpstr>
      <vt:lpstr>Программное обеспечение образовательного процесса</vt:lpstr>
      <vt:lpstr>единоборства</vt:lpstr>
      <vt:lpstr>Слайд 4</vt:lpstr>
      <vt:lpstr>Слайд 5</vt:lpstr>
      <vt:lpstr>Спортивные игры</vt:lpstr>
      <vt:lpstr>Слайд 7</vt:lpstr>
      <vt:lpstr>Слайд 8</vt:lpstr>
      <vt:lpstr>Слайд 9</vt:lpstr>
      <vt:lpstr>Циклические виды спорта</vt:lpstr>
      <vt:lpstr>многоборья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Лето 2012 год. Экспедиция «Дорогами Тысячелетий»</dc:title>
  <cp:lastModifiedBy>User</cp:lastModifiedBy>
  <cp:revision>123</cp:revision>
  <dcterms:modified xsi:type="dcterms:W3CDTF">2025-04-04T06:02:37Z</dcterms:modified>
</cp:coreProperties>
</file>